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894880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Beyond Care :  Post - Care Recovery Hospital Management System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36590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Group - 30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01812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Samiksha Gupta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5484852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Prachi Pradhan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595157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Dale Alphonso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9590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Problem Statement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798207"/>
            <a:ext cx="302454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Gap in Recovery Support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389471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Current systems often lack robust mechanisms to facilitate smooth transitions from hospital to home, leading to challenges in adherence and patient engagement.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777859"/>
            <a:ext cx="466832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Lack of Cross-Institutional Integration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5369123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Existing solutions often operate in silos, lacking seamless integration between healthcare providers, pharmacies, insurance companies, and patient support systems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2798207"/>
            <a:ext cx="357794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Increased Readmission Rates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14761" y="3389471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Poor post-care management contributes to high readmission rates, putting a strain on healthcare systems and impacting patient well-being.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4777859"/>
            <a:ext cx="325171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High Cost of Readmissions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614761" y="5369123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Readmissions due to poor post-care management significantly increase healthcare costs for providers, insurance companies, and patients.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9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3785" y="592217"/>
            <a:ext cx="6142077" cy="633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spc="-80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Key Features of BeyondCare</a:t>
            </a:r>
            <a:endParaRPr lang="en-US" sz="39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85" y="1548646"/>
            <a:ext cx="538401" cy="5384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3785" y="2302312"/>
            <a:ext cx="2533769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spc="-4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Nurse Management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53785" y="2748201"/>
            <a:ext cx="3656647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Manage patients.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753785" y="3168134"/>
            <a:ext cx="3656647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Accept/reschedule appointments and handle feedback.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753785" y="3986451"/>
            <a:ext cx="3656647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6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449" y="1548646"/>
            <a:ext cx="538401" cy="53840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733449" y="2302312"/>
            <a:ext cx="3040499" cy="380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spc="-48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Patient Portal</a:t>
            </a:r>
            <a:endParaRPr lang="en-US" sz="2350" dirty="0"/>
          </a:p>
        </p:txBody>
      </p:sp>
      <p:sp>
        <p:nvSpPr>
          <p:cNvPr id="11" name="Text 6"/>
          <p:cNvSpPr/>
          <p:nvPr/>
        </p:nvSpPr>
        <p:spPr>
          <a:xfrm>
            <a:off x="4733449" y="2811542"/>
            <a:ext cx="3656767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Schedule and manage appointments. Access doctor and hospital details.</a:t>
            </a:r>
            <a:endParaRPr lang="en-US" sz="1650" dirty="0"/>
          </a:p>
        </p:txBody>
      </p:sp>
      <p:sp>
        <p:nvSpPr>
          <p:cNvPr id="12" name="Text 7"/>
          <p:cNvSpPr/>
          <p:nvPr/>
        </p:nvSpPr>
        <p:spPr>
          <a:xfrm>
            <a:off x="4733449" y="3576042"/>
            <a:ext cx="3656767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Order and track medications.</a:t>
            </a:r>
            <a:endParaRPr lang="en-US" sz="1650" dirty="0"/>
          </a:p>
        </p:txBody>
      </p:sp>
      <p:sp>
        <p:nvSpPr>
          <p:cNvPr id="13" name="Text 8"/>
          <p:cNvSpPr/>
          <p:nvPr/>
        </p:nvSpPr>
        <p:spPr>
          <a:xfrm>
            <a:off x="4733449" y="3995976"/>
            <a:ext cx="3656767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Submit insurance claims.</a:t>
            </a:r>
            <a:endParaRPr lang="en-US" sz="16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85" y="4986576"/>
            <a:ext cx="538401" cy="53840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53785" y="5740241"/>
            <a:ext cx="2533769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spc="-4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Alerts &amp; Notifications</a:t>
            </a:r>
            <a:endParaRPr lang="en-US" sz="1950" dirty="0"/>
          </a:p>
        </p:txBody>
      </p:sp>
      <p:sp>
        <p:nvSpPr>
          <p:cNvPr id="16" name="Text 10"/>
          <p:cNvSpPr/>
          <p:nvPr/>
        </p:nvSpPr>
        <p:spPr>
          <a:xfrm>
            <a:off x="753785" y="6186130"/>
            <a:ext cx="3656647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Send quick reminders for appointments and coordination.</a:t>
            </a:r>
            <a:endParaRPr lang="en-US" sz="1650" dirty="0"/>
          </a:p>
        </p:txBody>
      </p:sp>
      <p:sp>
        <p:nvSpPr>
          <p:cNvPr id="17" name="Text 11"/>
          <p:cNvSpPr/>
          <p:nvPr/>
        </p:nvSpPr>
        <p:spPr>
          <a:xfrm>
            <a:off x="753785" y="6950631"/>
            <a:ext cx="3656647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Email lab reports status directly to patients.</a:t>
            </a:r>
            <a:endParaRPr lang="en-US" sz="1650" dirty="0"/>
          </a:p>
        </p:txBody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449" y="4986576"/>
            <a:ext cx="538401" cy="538401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4733449" y="5740241"/>
            <a:ext cx="2533769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spc="-4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 Analytics</a:t>
            </a:r>
            <a:endParaRPr lang="en-US" sz="1950" dirty="0"/>
          </a:p>
        </p:txBody>
      </p:sp>
      <p:sp>
        <p:nvSpPr>
          <p:cNvPr id="20" name="Text 13"/>
          <p:cNvSpPr/>
          <p:nvPr/>
        </p:nvSpPr>
        <p:spPr>
          <a:xfrm>
            <a:off x="4733449" y="6186130"/>
            <a:ext cx="3656767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Admins can view health reports and recovery trends.</a:t>
            </a:r>
            <a:endParaRPr lang="en-US" sz="1650" dirty="0"/>
          </a:p>
        </p:txBody>
      </p:sp>
      <p:sp>
        <p:nvSpPr>
          <p:cNvPr id="21" name="Text 14"/>
          <p:cNvSpPr/>
          <p:nvPr/>
        </p:nvSpPr>
        <p:spPr>
          <a:xfrm>
            <a:off x="4733449" y="6950631"/>
            <a:ext cx="3656767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Analyze patient outcomes.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01203"/>
            <a:ext cx="740509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Enterprises and Organizations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303508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Hospital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894773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Doctor Organisation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361498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Nurse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828223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Patient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294948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Accountant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5761673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PatientSupportGroup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4230053" y="3303508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Pharmacy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4230053" y="3894773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Pharmacy Organisation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22381" y="3303508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Clinical Support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622381" y="3894773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Lab Assistant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11014710" y="3303508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Insurance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014710" y="3894773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InsuranceOrganisation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4027" y="616029"/>
            <a:ext cx="5271254" cy="658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50" spc="-83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Workflow</a:t>
            </a:r>
            <a:endParaRPr lang="en-US" sz="4150" dirty="0"/>
          </a:p>
        </p:txBody>
      </p:sp>
      <p:sp>
        <p:nvSpPr>
          <p:cNvPr id="3" name="Shape 1"/>
          <p:cNvSpPr/>
          <p:nvPr/>
        </p:nvSpPr>
        <p:spPr>
          <a:xfrm>
            <a:off x="7299960" y="1722834"/>
            <a:ext cx="30480" cy="5893713"/>
          </a:xfrm>
          <a:prstGeom prst="roundRect">
            <a:avLst>
              <a:gd name="adj" fmla="val 308703"/>
            </a:avLst>
          </a:prstGeom>
          <a:solidFill>
            <a:srgbClr val="D6BADD"/>
          </a:solidFill>
          <a:ln/>
        </p:spPr>
      </p:sp>
      <p:sp>
        <p:nvSpPr>
          <p:cNvPr id="4" name="Shape 2"/>
          <p:cNvSpPr/>
          <p:nvPr/>
        </p:nvSpPr>
        <p:spPr>
          <a:xfrm>
            <a:off x="6365677" y="2155508"/>
            <a:ext cx="784027" cy="30480"/>
          </a:xfrm>
          <a:prstGeom prst="roundRect">
            <a:avLst>
              <a:gd name="adj" fmla="val 308703"/>
            </a:avLst>
          </a:prstGeom>
          <a:solidFill>
            <a:srgbClr val="D6BADD"/>
          </a:solidFill>
          <a:ln/>
        </p:spPr>
      </p:sp>
      <p:sp>
        <p:nvSpPr>
          <p:cNvPr id="5" name="Shape 3"/>
          <p:cNvSpPr/>
          <p:nvPr/>
        </p:nvSpPr>
        <p:spPr>
          <a:xfrm>
            <a:off x="7119223" y="1974771"/>
            <a:ext cx="391954" cy="391954"/>
          </a:xfrm>
          <a:prstGeom prst="roundRect">
            <a:avLst>
              <a:gd name="adj" fmla="val 24006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920365" y="1946791"/>
            <a:ext cx="3162776" cy="395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100"/>
              </a:lnSpc>
              <a:buNone/>
            </a:pPr>
            <a:r>
              <a:rPr lang="en-US" sz="2450" spc="-5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Sysadmin</a:t>
            </a:r>
            <a:endParaRPr lang="en-US" sz="2450" dirty="0"/>
          </a:p>
        </p:txBody>
      </p:sp>
      <p:sp>
        <p:nvSpPr>
          <p:cNvPr id="7" name="Text 5"/>
          <p:cNvSpPr/>
          <p:nvPr/>
        </p:nvSpPr>
        <p:spPr>
          <a:xfrm>
            <a:off x="784027" y="2476381"/>
            <a:ext cx="5299115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Manage Hospital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84027" y="2969181"/>
            <a:ext cx="5299115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Manage Pharmacy Account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84027" y="3461980"/>
            <a:ext cx="5299115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Manage Insurance Provider Account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84027" y="3954780"/>
            <a:ext cx="5299115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Dashboard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480697" y="3275528"/>
            <a:ext cx="784027" cy="30480"/>
          </a:xfrm>
          <a:prstGeom prst="roundRect">
            <a:avLst>
              <a:gd name="adj" fmla="val 308703"/>
            </a:avLst>
          </a:prstGeom>
          <a:solidFill>
            <a:srgbClr val="D6BADD"/>
          </a:solidFill>
          <a:ln/>
        </p:spPr>
      </p:sp>
      <p:sp>
        <p:nvSpPr>
          <p:cNvPr id="12" name="Shape 10"/>
          <p:cNvSpPr/>
          <p:nvPr/>
        </p:nvSpPr>
        <p:spPr>
          <a:xfrm>
            <a:off x="7119223" y="3094792"/>
            <a:ext cx="391954" cy="391954"/>
          </a:xfrm>
          <a:prstGeom prst="roundRect">
            <a:avLst>
              <a:gd name="adj" fmla="val 24006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8547259" y="3066812"/>
            <a:ext cx="3162776" cy="395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spc="-5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Hospital Admin</a:t>
            </a:r>
            <a:endParaRPr lang="en-US" sz="2450" dirty="0"/>
          </a:p>
        </p:txBody>
      </p:sp>
      <p:sp>
        <p:nvSpPr>
          <p:cNvPr id="14" name="Text 12"/>
          <p:cNvSpPr/>
          <p:nvPr/>
        </p:nvSpPr>
        <p:spPr>
          <a:xfrm>
            <a:off x="8547259" y="3596402"/>
            <a:ext cx="5299115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Manage Staff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8547259" y="4089202"/>
            <a:ext cx="5299115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Manage Lab Assitant 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6365677" y="5193863"/>
            <a:ext cx="784027" cy="30480"/>
          </a:xfrm>
          <a:prstGeom prst="roundRect">
            <a:avLst>
              <a:gd name="adj" fmla="val 308703"/>
            </a:avLst>
          </a:prstGeom>
          <a:solidFill>
            <a:srgbClr val="D6BADD"/>
          </a:solidFill>
          <a:ln/>
        </p:spPr>
      </p:sp>
      <p:sp>
        <p:nvSpPr>
          <p:cNvPr id="17" name="Shape 15"/>
          <p:cNvSpPr/>
          <p:nvPr/>
        </p:nvSpPr>
        <p:spPr>
          <a:xfrm>
            <a:off x="7119223" y="5013127"/>
            <a:ext cx="391954" cy="391954"/>
          </a:xfrm>
          <a:prstGeom prst="roundRect">
            <a:avLst>
              <a:gd name="adj" fmla="val 24006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2920365" y="4985147"/>
            <a:ext cx="3162776" cy="395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100"/>
              </a:lnSpc>
              <a:buNone/>
            </a:pPr>
            <a:r>
              <a:rPr lang="en-US" sz="2450" spc="-5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Pharmacy</a:t>
            </a:r>
            <a:endParaRPr lang="en-US" sz="2450" dirty="0"/>
          </a:p>
        </p:txBody>
      </p:sp>
      <p:sp>
        <p:nvSpPr>
          <p:cNvPr id="19" name="Text 17"/>
          <p:cNvSpPr/>
          <p:nvPr/>
        </p:nvSpPr>
        <p:spPr>
          <a:xfrm>
            <a:off x="784027" y="5514737"/>
            <a:ext cx="5299115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Check Medicine Orders from Patients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84027" y="6007537"/>
            <a:ext cx="5299115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Creates Medicines In Inventory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480697" y="6220301"/>
            <a:ext cx="784027" cy="30480"/>
          </a:xfrm>
          <a:prstGeom prst="roundRect">
            <a:avLst>
              <a:gd name="adj" fmla="val 308703"/>
            </a:avLst>
          </a:prstGeom>
          <a:solidFill>
            <a:srgbClr val="D6BADD"/>
          </a:solidFill>
          <a:ln/>
        </p:spPr>
      </p:sp>
      <p:sp>
        <p:nvSpPr>
          <p:cNvPr id="22" name="Shape 20"/>
          <p:cNvSpPr/>
          <p:nvPr/>
        </p:nvSpPr>
        <p:spPr>
          <a:xfrm>
            <a:off x="7119223" y="6039564"/>
            <a:ext cx="391954" cy="391954"/>
          </a:xfrm>
          <a:prstGeom prst="roundRect">
            <a:avLst>
              <a:gd name="adj" fmla="val 24006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8547259" y="6011585"/>
            <a:ext cx="3162776" cy="395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spc="-5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Nurse</a:t>
            </a:r>
            <a:endParaRPr lang="en-US" sz="2450" dirty="0"/>
          </a:p>
        </p:txBody>
      </p:sp>
      <p:sp>
        <p:nvSpPr>
          <p:cNvPr id="24" name="Text 22"/>
          <p:cNvSpPr/>
          <p:nvPr/>
        </p:nvSpPr>
        <p:spPr>
          <a:xfrm>
            <a:off x="8547259" y="6541175"/>
            <a:ext cx="5299115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Manage Patients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8547259" y="7033974"/>
            <a:ext cx="5299115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Manage Appoints and Patient Request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299960" y="633651"/>
            <a:ext cx="30480" cy="6334363"/>
          </a:xfrm>
          <a:prstGeom prst="roundRect">
            <a:avLst>
              <a:gd name="adj" fmla="val 317508"/>
            </a:avLst>
          </a:prstGeom>
          <a:solidFill>
            <a:srgbClr val="D6BADD"/>
          </a:solidFill>
          <a:ln/>
        </p:spPr>
      </p:sp>
      <p:sp>
        <p:nvSpPr>
          <p:cNvPr id="3" name="Shape 1"/>
          <p:cNvSpPr/>
          <p:nvPr/>
        </p:nvSpPr>
        <p:spPr>
          <a:xfrm>
            <a:off x="6337697" y="1079183"/>
            <a:ext cx="806410" cy="30480"/>
          </a:xfrm>
          <a:prstGeom prst="roundRect">
            <a:avLst>
              <a:gd name="adj" fmla="val 317508"/>
            </a:avLst>
          </a:prstGeom>
          <a:solidFill>
            <a:srgbClr val="D6BADD"/>
          </a:solidFill>
          <a:ln/>
        </p:spPr>
      </p:sp>
      <p:sp>
        <p:nvSpPr>
          <p:cNvPr id="4" name="Shape 2"/>
          <p:cNvSpPr/>
          <p:nvPr/>
        </p:nvSpPr>
        <p:spPr>
          <a:xfrm>
            <a:off x="7113627" y="892850"/>
            <a:ext cx="403146" cy="403146"/>
          </a:xfrm>
          <a:prstGeom prst="roundRect">
            <a:avLst>
              <a:gd name="adj" fmla="val 2400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2794992" y="864037"/>
            <a:ext cx="3252907" cy="406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200"/>
              </a:lnSpc>
              <a:buNone/>
            </a:pPr>
            <a:r>
              <a:rPr lang="en-US" sz="2550" spc="-51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Patient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806410" y="1408867"/>
            <a:ext cx="5241488" cy="1105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900"/>
              </a:lnSpc>
              <a:buNone/>
            </a:pPr>
            <a:r>
              <a:rPr lang="en-US" sz="1800" spc="-3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Manage Appointment , View Doctor information , Manage medicine order , View hospital information , Insurance claim form</a:t>
            </a:r>
            <a:endParaRPr lang="en-US" sz="1800" dirty="0"/>
          </a:p>
        </p:txBody>
      </p:sp>
      <p:sp>
        <p:nvSpPr>
          <p:cNvPr id="7" name="Shape 5"/>
          <p:cNvSpPr/>
          <p:nvPr/>
        </p:nvSpPr>
        <p:spPr>
          <a:xfrm>
            <a:off x="7486293" y="2231231"/>
            <a:ext cx="806410" cy="30480"/>
          </a:xfrm>
          <a:prstGeom prst="roundRect">
            <a:avLst>
              <a:gd name="adj" fmla="val 317508"/>
            </a:avLst>
          </a:prstGeom>
          <a:solidFill>
            <a:srgbClr val="D6BADD"/>
          </a:solidFill>
          <a:ln/>
        </p:spPr>
      </p:sp>
      <p:sp>
        <p:nvSpPr>
          <p:cNvPr id="8" name="Shape 6"/>
          <p:cNvSpPr/>
          <p:nvPr/>
        </p:nvSpPr>
        <p:spPr>
          <a:xfrm>
            <a:off x="7113627" y="2044898"/>
            <a:ext cx="403146" cy="403146"/>
          </a:xfrm>
          <a:prstGeom prst="roundRect">
            <a:avLst>
              <a:gd name="adj" fmla="val 2400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8582501" y="2016085"/>
            <a:ext cx="3252907" cy="406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spc="-51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Doctor</a:t>
            </a:r>
            <a:endParaRPr lang="en-US" sz="2550" dirty="0"/>
          </a:p>
        </p:txBody>
      </p:sp>
      <p:sp>
        <p:nvSpPr>
          <p:cNvPr id="10" name="Text 8"/>
          <p:cNvSpPr/>
          <p:nvPr/>
        </p:nvSpPr>
        <p:spPr>
          <a:xfrm>
            <a:off x="8582501" y="2560915"/>
            <a:ext cx="5241488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spc="-3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View Patient Request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8582501" y="3067764"/>
            <a:ext cx="5241488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spc="-3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Virtual Consultation</a:t>
            </a:r>
            <a:endParaRPr lang="en-US" sz="1800" dirty="0"/>
          </a:p>
        </p:txBody>
      </p:sp>
      <p:sp>
        <p:nvSpPr>
          <p:cNvPr id="12" name="Shape 10"/>
          <p:cNvSpPr/>
          <p:nvPr/>
        </p:nvSpPr>
        <p:spPr>
          <a:xfrm>
            <a:off x="6337697" y="3421023"/>
            <a:ext cx="806410" cy="30480"/>
          </a:xfrm>
          <a:prstGeom prst="roundRect">
            <a:avLst>
              <a:gd name="adj" fmla="val 317508"/>
            </a:avLst>
          </a:prstGeom>
          <a:solidFill>
            <a:srgbClr val="D6BADD"/>
          </a:solidFill>
          <a:ln/>
        </p:spPr>
      </p:sp>
      <p:sp>
        <p:nvSpPr>
          <p:cNvPr id="13" name="Shape 11"/>
          <p:cNvSpPr/>
          <p:nvPr/>
        </p:nvSpPr>
        <p:spPr>
          <a:xfrm>
            <a:off x="7113627" y="3234690"/>
            <a:ext cx="403146" cy="403146"/>
          </a:xfrm>
          <a:prstGeom prst="roundRect">
            <a:avLst>
              <a:gd name="adj" fmla="val 2400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2794992" y="3205877"/>
            <a:ext cx="3252907" cy="406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200"/>
              </a:lnSpc>
              <a:buNone/>
            </a:pPr>
            <a:r>
              <a:rPr lang="en-US" sz="2550" spc="-51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Lab Assistant</a:t>
            </a:r>
            <a:endParaRPr lang="en-US" sz="2550" dirty="0"/>
          </a:p>
        </p:txBody>
      </p:sp>
      <p:sp>
        <p:nvSpPr>
          <p:cNvPr id="15" name="Text 13"/>
          <p:cNvSpPr/>
          <p:nvPr/>
        </p:nvSpPr>
        <p:spPr>
          <a:xfrm>
            <a:off x="806410" y="3750707"/>
            <a:ext cx="5241488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900"/>
              </a:lnSpc>
              <a:buNone/>
            </a:pPr>
            <a:r>
              <a:rPr lang="en-US" sz="1800" spc="-3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View Lab Request Form</a:t>
            </a:r>
            <a:endParaRPr lang="en-US" sz="1800" dirty="0"/>
          </a:p>
        </p:txBody>
      </p:sp>
      <p:sp>
        <p:nvSpPr>
          <p:cNvPr id="16" name="Text 14"/>
          <p:cNvSpPr/>
          <p:nvPr/>
        </p:nvSpPr>
        <p:spPr>
          <a:xfrm>
            <a:off x="806410" y="4257556"/>
            <a:ext cx="5241488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900"/>
              </a:lnSpc>
              <a:buNone/>
            </a:pPr>
            <a:r>
              <a:rPr lang="en-US" sz="1800" spc="-3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Start Lab Test</a:t>
            </a:r>
            <a:endParaRPr lang="en-US" sz="1800" dirty="0"/>
          </a:p>
        </p:txBody>
      </p:sp>
      <p:sp>
        <p:nvSpPr>
          <p:cNvPr id="17" name="Shape 15"/>
          <p:cNvSpPr/>
          <p:nvPr/>
        </p:nvSpPr>
        <p:spPr>
          <a:xfrm>
            <a:off x="7486293" y="4476750"/>
            <a:ext cx="806410" cy="30480"/>
          </a:xfrm>
          <a:prstGeom prst="roundRect">
            <a:avLst>
              <a:gd name="adj" fmla="val 317508"/>
            </a:avLst>
          </a:prstGeom>
          <a:solidFill>
            <a:srgbClr val="D6BADD"/>
          </a:solidFill>
          <a:ln/>
        </p:spPr>
      </p:sp>
      <p:sp>
        <p:nvSpPr>
          <p:cNvPr id="18" name="Shape 16"/>
          <p:cNvSpPr/>
          <p:nvPr/>
        </p:nvSpPr>
        <p:spPr>
          <a:xfrm>
            <a:off x="7113627" y="4290417"/>
            <a:ext cx="403146" cy="403146"/>
          </a:xfrm>
          <a:prstGeom prst="roundRect">
            <a:avLst>
              <a:gd name="adj" fmla="val 2400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8582501" y="4261604"/>
            <a:ext cx="3252907" cy="406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spc="-51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Accountant</a:t>
            </a:r>
            <a:endParaRPr lang="en-US" sz="2550" dirty="0"/>
          </a:p>
        </p:txBody>
      </p:sp>
      <p:sp>
        <p:nvSpPr>
          <p:cNvPr id="20" name="Text 18"/>
          <p:cNvSpPr/>
          <p:nvPr/>
        </p:nvSpPr>
        <p:spPr>
          <a:xfrm>
            <a:off x="8582501" y="4806434"/>
            <a:ext cx="5241488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spc="-3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View Billing Information</a:t>
            </a:r>
            <a:endParaRPr lang="en-US" sz="1800" dirty="0"/>
          </a:p>
        </p:txBody>
      </p:sp>
      <p:sp>
        <p:nvSpPr>
          <p:cNvPr id="21" name="Shape 19"/>
          <p:cNvSpPr/>
          <p:nvPr/>
        </p:nvSpPr>
        <p:spPr>
          <a:xfrm>
            <a:off x="6337697" y="5532477"/>
            <a:ext cx="806410" cy="30480"/>
          </a:xfrm>
          <a:prstGeom prst="roundRect">
            <a:avLst>
              <a:gd name="adj" fmla="val 317508"/>
            </a:avLst>
          </a:prstGeom>
          <a:solidFill>
            <a:srgbClr val="D6BADD"/>
          </a:solidFill>
          <a:ln/>
        </p:spPr>
      </p:sp>
      <p:sp>
        <p:nvSpPr>
          <p:cNvPr id="22" name="Shape 20"/>
          <p:cNvSpPr/>
          <p:nvPr/>
        </p:nvSpPr>
        <p:spPr>
          <a:xfrm>
            <a:off x="7113627" y="5346144"/>
            <a:ext cx="403146" cy="403146"/>
          </a:xfrm>
          <a:prstGeom prst="roundRect">
            <a:avLst>
              <a:gd name="adj" fmla="val 2400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2794992" y="5317331"/>
            <a:ext cx="3252907" cy="406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200"/>
              </a:lnSpc>
              <a:buNone/>
            </a:pPr>
            <a:r>
              <a:rPr lang="en-US" sz="2550" spc="-51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Insurance</a:t>
            </a:r>
            <a:endParaRPr lang="en-US" sz="2550" dirty="0"/>
          </a:p>
        </p:txBody>
      </p:sp>
      <p:sp>
        <p:nvSpPr>
          <p:cNvPr id="24" name="Text 22"/>
          <p:cNvSpPr/>
          <p:nvPr/>
        </p:nvSpPr>
        <p:spPr>
          <a:xfrm>
            <a:off x="806410" y="5862161"/>
            <a:ext cx="5241488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900"/>
              </a:lnSpc>
              <a:buNone/>
            </a:pPr>
            <a:r>
              <a:rPr lang="en-US" sz="1800" spc="-3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View Claims and Generate Reports</a:t>
            </a:r>
            <a:endParaRPr lang="en-US" sz="1800" dirty="0"/>
          </a:p>
        </p:txBody>
      </p:sp>
      <p:sp>
        <p:nvSpPr>
          <p:cNvPr id="25" name="Text 23"/>
          <p:cNvSpPr/>
          <p:nvPr/>
        </p:nvSpPr>
        <p:spPr>
          <a:xfrm>
            <a:off x="806410" y="6369010"/>
            <a:ext cx="5241488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900"/>
              </a:lnSpc>
              <a:buNone/>
            </a:pPr>
            <a:r>
              <a:rPr lang="en-US" sz="1800" spc="-3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Approve or Decline claims</a:t>
            </a:r>
            <a:endParaRPr lang="en-US" sz="1800" dirty="0"/>
          </a:p>
        </p:txBody>
      </p:sp>
      <p:sp>
        <p:nvSpPr>
          <p:cNvPr id="26" name="Text 24"/>
          <p:cNvSpPr/>
          <p:nvPr/>
        </p:nvSpPr>
        <p:spPr>
          <a:xfrm>
            <a:off x="806410" y="7227213"/>
            <a:ext cx="13017579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spc="-3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5453" y="601980"/>
            <a:ext cx="7102078" cy="887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950"/>
              </a:lnSpc>
              <a:buNone/>
            </a:pPr>
            <a:r>
              <a:rPr lang="en-US" sz="5550" spc="-112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UML Diagram</a:t>
            </a:r>
            <a:endParaRPr lang="en-US" sz="5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2092" y="1927146"/>
            <a:ext cx="5926217" cy="57003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2124" y="630198"/>
            <a:ext cx="4314230" cy="539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00"/>
              </a:lnSpc>
              <a:buNone/>
            </a:pPr>
            <a:r>
              <a:rPr lang="en-US" sz="3350" spc="-68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Class Diagram</a:t>
            </a:r>
            <a:endParaRPr lang="en-US" sz="3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0678" y="1627822"/>
            <a:ext cx="7588925" cy="597241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98896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Thank You</a:t>
            </a:r>
            <a:endParaRPr lang="en-US" sz="4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2024-12-09T04:37:23Z</dcterms:created>
  <dcterms:modified xsi:type="dcterms:W3CDTF">2024-12-09T04:37:23Z</dcterms:modified>
</cp:coreProperties>
</file>